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Montserrat ExtraLight" panose="020B0604020202020204" charset="0"/>
      <p:regular r:id="rId11"/>
      <p:bold r:id="rId12"/>
      <p:italic r:id="rId13"/>
      <p:boldItalic r:id="rId14"/>
    </p:embeddedFont>
    <p:embeddedFont>
      <p:font typeface="Roboto" panose="020B0604020202020204" charset="0"/>
      <p:regular r:id="rId15"/>
      <p:bold r:id="rId16"/>
      <p:italic r:id="rId17"/>
      <p:boldItalic r:id="rId18"/>
    </p:embeddedFont>
    <p:embeddedFont>
      <p:font typeface="Montserrat ExtraBold" panose="020B0604020202020204" charset="0"/>
      <p:bold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B12E4E-D945-4B32-96DB-BEFBBC87CC5A}">
  <a:tblStyle styleId="{8BB12E4E-D945-4B32-96DB-BEFBBC87CC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5824f38a34_0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5824f38a34_0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57fd1e1e4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57fd1e1e4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59" r:id="rId6"/>
    <p:sldLayoutId id="2147483660" r:id="rId7"/>
    <p:sldLayoutId id="214748367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937200" y="1970400"/>
            <a:ext cx="72696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INTEGRACIÓN DE TECNOLOGÍAS DE INTELIGENCIA ARTIFICIAL EN UN ASISTENTE VIRTUAL</a:t>
            </a:r>
            <a:endParaRPr sz="280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Álvaro Delgado Monteagudo</a:t>
            </a:r>
            <a:endParaRPr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843850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Trabajo Fin de Grado</a:t>
            </a:r>
            <a:endParaRPr sz="2000" b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7294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14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CONTENIDOS</a:t>
            </a:r>
            <a:endParaRPr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772425" y="1300550"/>
            <a:ext cx="3923700" cy="3561300"/>
          </a:xfrm>
          <a:prstGeom prst="rect">
            <a:avLst/>
          </a:prstGeom>
        </p:spPr>
        <p:txBody>
          <a:bodyPr spcFirstLastPara="1" wrap="square" lIns="91425" tIns="91425" rIns="0" bIns="274300" anchor="t" anchorCtr="0">
            <a:noAutofit/>
          </a:bodyPr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b="1"/>
              <a:t>Introducción</a:t>
            </a:r>
            <a:endParaRPr sz="1350" b="1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Objetivos</a:t>
            </a:r>
            <a:endParaRPr sz="1050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Planificación temporal</a:t>
            </a:r>
            <a:endParaRPr sz="1050"/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b="1"/>
              <a:t>Tecnologías aplicadas: </a:t>
            </a:r>
            <a:endParaRPr sz="1350" b="1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Python </a:t>
            </a:r>
            <a:endParaRPr sz="1050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Whisper </a:t>
            </a:r>
            <a:endParaRPr sz="1050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Eleven Labs </a:t>
            </a:r>
            <a:endParaRPr sz="1050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Speech Recognition </a:t>
            </a:r>
            <a:endParaRPr sz="1050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Pytube</a:t>
            </a:r>
            <a:endParaRPr sz="1050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ChatGPT</a:t>
            </a:r>
            <a:endParaRPr sz="1050"/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b="1"/>
              <a:t>Diseño e implementación</a:t>
            </a:r>
            <a:endParaRPr sz="1350" b="1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Arquitectura general </a:t>
            </a:r>
            <a:endParaRPr sz="1050"/>
          </a:p>
          <a:p>
            <a:pPr marL="914400" lvl="0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Consulta, síntesis de voz y descarga</a:t>
            </a:r>
            <a:endParaRPr sz="105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5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3" name="Google Shape;173;p39"/>
          <p:cNvSpPr txBox="1">
            <a:spLocks noGrp="1"/>
          </p:cNvSpPr>
          <p:nvPr>
            <p:ph type="body" idx="1"/>
          </p:nvPr>
        </p:nvSpPr>
        <p:spPr>
          <a:xfrm>
            <a:off x="4553675" y="1231975"/>
            <a:ext cx="4341000" cy="3039900"/>
          </a:xfrm>
          <a:prstGeom prst="rect">
            <a:avLst/>
          </a:prstGeom>
        </p:spPr>
        <p:txBody>
          <a:bodyPr spcFirstLastPara="1" wrap="square" lIns="91425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 b="1"/>
          </a:p>
          <a:p>
            <a:pPr marL="457200" lvl="0" indent="-314325" algn="l" rtl="0">
              <a:spcBef>
                <a:spcPts val="1600"/>
              </a:spcBef>
              <a:spcAft>
                <a:spcPts val="0"/>
              </a:spcAft>
              <a:buSzPts val="1350"/>
              <a:buChar char="●"/>
            </a:pPr>
            <a:r>
              <a:rPr lang="en" sz="1350" b="1"/>
              <a:t>Experimentos y validación</a:t>
            </a:r>
            <a:endParaRPr sz="1350" b="1"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Reconocimiento de voz</a:t>
            </a:r>
            <a:endParaRPr sz="1050"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Detección de comandos</a:t>
            </a:r>
            <a:endParaRPr sz="1050"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Consultas </a:t>
            </a:r>
            <a:endParaRPr sz="1050"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Descarga de audio y transcripción</a:t>
            </a:r>
            <a:endParaRPr sz="1050"/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 b="1"/>
              <a:t>Conclusiones</a:t>
            </a:r>
            <a:endParaRPr sz="1350" b="1"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Consecución de objetivos</a:t>
            </a:r>
            <a:endParaRPr sz="1050"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Aplicación de lo aprendido</a:t>
            </a:r>
            <a:endParaRPr sz="1050"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Lecciones aprendidas</a:t>
            </a:r>
            <a:endParaRPr sz="1050"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SzPts val="1050"/>
              <a:buChar char="○"/>
            </a:pPr>
            <a:r>
              <a:rPr lang="en" sz="1050"/>
              <a:t>Trabajos futuros</a:t>
            </a:r>
            <a:endParaRPr sz="105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50"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INTRODUCCIÓN</a:t>
            </a:r>
            <a:endParaRPr/>
          </a:p>
        </p:txBody>
      </p:sp>
      <p:sp>
        <p:nvSpPr>
          <p:cNvPr id="179" name="Google Shape;179;p40"/>
          <p:cNvSpPr txBox="1">
            <a:spLocks noGrp="1"/>
          </p:cNvSpPr>
          <p:nvPr>
            <p:ph type="body" idx="1"/>
          </p:nvPr>
        </p:nvSpPr>
        <p:spPr>
          <a:xfrm>
            <a:off x="938491" y="224922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Asistente virtual conversacional</a:t>
            </a:r>
            <a:endParaRPr/>
          </a:p>
        </p:txBody>
      </p:sp>
      <p:sp>
        <p:nvSpPr>
          <p:cNvPr id="180" name="Google Shape;180;p40"/>
          <p:cNvSpPr txBox="1">
            <a:spLocks noGrp="1"/>
          </p:cNvSpPr>
          <p:nvPr>
            <p:ph type="body" idx="2"/>
          </p:nvPr>
        </p:nvSpPr>
        <p:spPr>
          <a:xfrm>
            <a:off x="4673852" y="2182500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Creación de un asistente conversacional operado por voz con el que se pueda: </a:t>
            </a:r>
            <a:endParaRPr/>
          </a:p>
          <a:p>
            <a:pPr marL="9144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Realizar consultas</a:t>
            </a:r>
            <a:endParaRPr/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Transcripción y descarga de audios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/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3"/>
          </p:nvPr>
        </p:nvSpPr>
        <p:spPr>
          <a:xfrm>
            <a:off x="1414949" y="1510263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es?</a:t>
            </a:r>
            <a:endParaRPr/>
          </a:p>
        </p:txBody>
      </p:sp>
      <p:sp>
        <p:nvSpPr>
          <p:cNvPr id="182" name="Google Shape;182;p40"/>
          <p:cNvSpPr txBox="1">
            <a:spLocks noGrp="1"/>
          </p:cNvSpPr>
          <p:nvPr>
            <p:ph type="title" idx="4"/>
          </p:nvPr>
        </p:nvSpPr>
        <p:spPr>
          <a:xfrm>
            <a:off x="5667499" y="15436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cxnSp>
        <p:nvCxnSpPr>
          <p:cNvPr id="183" name="Google Shape;183;p4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84" name="Google Shape;1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724" y="3002100"/>
            <a:ext cx="2705951" cy="157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1"/>
          <p:cNvSpPr txBox="1">
            <a:spLocks noGrp="1"/>
          </p:cNvSpPr>
          <p:nvPr>
            <p:ph type="title"/>
          </p:nvPr>
        </p:nvSpPr>
        <p:spPr>
          <a:xfrm>
            <a:off x="916250" y="36207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INTRODUCCIÓN</a:t>
            </a:r>
            <a:endParaRPr sz="190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Planificación temporal</a:t>
            </a:r>
            <a:endParaRPr sz="1900"/>
          </a:p>
        </p:txBody>
      </p:sp>
      <p:cxnSp>
        <p:nvCxnSpPr>
          <p:cNvPr id="190" name="Google Shape;190;p4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91" name="Google Shape;191;p41"/>
          <p:cNvSpPr/>
          <p:nvPr/>
        </p:nvSpPr>
        <p:spPr>
          <a:xfrm rot="-2047109">
            <a:off x="2130311" y="2390252"/>
            <a:ext cx="1146181" cy="1135172"/>
          </a:xfrm>
          <a:prstGeom prst="ellipse">
            <a:avLst/>
          </a:prstGeom>
          <a:solidFill>
            <a:srgbClr val="A1C3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" name="Google Shape;192;p41"/>
          <p:cNvGrpSpPr/>
          <p:nvPr/>
        </p:nvGrpSpPr>
        <p:grpSpPr>
          <a:xfrm>
            <a:off x="439912" y="1794096"/>
            <a:ext cx="2098310" cy="1869518"/>
            <a:chOff x="1978637" y="1202068"/>
            <a:chExt cx="2407147" cy="2190413"/>
          </a:xfrm>
        </p:grpSpPr>
        <p:sp>
          <p:nvSpPr>
            <p:cNvPr id="193" name="Google Shape;193;p41"/>
            <p:cNvSpPr/>
            <p:nvPr/>
          </p:nvSpPr>
          <p:spPr>
            <a:xfrm rot="-2081187">
              <a:off x="2278971" y="1519484"/>
              <a:ext cx="1601327" cy="1555582"/>
            </a:xfrm>
            <a:custGeom>
              <a:avLst/>
              <a:gdLst/>
              <a:ahLst/>
              <a:cxnLst/>
              <a:rect l="l" t="t" r="r" b="b"/>
              <a:pathLst>
                <a:path w="246" h="240" extrusionOk="0">
                  <a:moveTo>
                    <a:pt x="246" y="29"/>
                  </a:moveTo>
                  <a:cubicBezTo>
                    <a:pt x="241" y="19"/>
                    <a:pt x="235" y="9"/>
                    <a:pt x="228" y="0"/>
                  </a:cubicBezTo>
                  <a:cubicBezTo>
                    <a:pt x="111" y="25"/>
                    <a:pt x="19" y="120"/>
                    <a:pt x="0" y="240"/>
                  </a:cubicBezTo>
                  <a:cubicBezTo>
                    <a:pt x="11" y="237"/>
                    <a:pt x="22" y="234"/>
                    <a:pt x="34" y="232"/>
                  </a:cubicBezTo>
                  <a:cubicBezTo>
                    <a:pt x="56" y="128"/>
                    <a:pt x="140" y="46"/>
                    <a:pt x="246" y="29"/>
                  </a:cubicBezTo>
                  <a:close/>
                </a:path>
              </a:pathLst>
            </a:custGeom>
            <a:solidFill>
              <a:srgbClr val="A1C3FA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1"/>
            <p:cNvSpPr/>
            <p:nvPr/>
          </p:nvSpPr>
          <p:spPr>
            <a:xfrm rot="-2081188">
              <a:off x="2605674" y="1601249"/>
              <a:ext cx="1541190" cy="1320966"/>
            </a:xfrm>
            <a:custGeom>
              <a:avLst/>
              <a:gdLst/>
              <a:ahLst/>
              <a:cxnLst/>
              <a:rect l="l" t="t" r="r" b="b"/>
              <a:pathLst>
                <a:path w="248" h="213" extrusionOk="0">
                  <a:moveTo>
                    <a:pt x="142" y="213"/>
                  </a:moveTo>
                  <a:cubicBezTo>
                    <a:pt x="152" y="188"/>
                    <a:pt x="170" y="167"/>
                    <a:pt x="194" y="153"/>
                  </a:cubicBezTo>
                  <a:cubicBezTo>
                    <a:pt x="211" y="143"/>
                    <a:pt x="230" y="137"/>
                    <a:pt x="248" y="136"/>
                  </a:cubicBezTo>
                  <a:cubicBezTo>
                    <a:pt x="247" y="87"/>
                    <a:pt x="234" y="41"/>
                    <a:pt x="212" y="0"/>
                  </a:cubicBezTo>
                  <a:cubicBezTo>
                    <a:pt x="106" y="17"/>
                    <a:pt x="22" y="99"/>
                    <a:pt x="0" y="203"/>
                  </a:cubicBezTo>
                  <a:cubicBezTo>
                    <a:pt x="46" y="195"/>
                    <a:pt x="95" y="198"/>
                    <a:pt x="142" y="213"/>
                  </a:cubicBezTo>
                  <a:close/>
                </a:path>
              </a:pathLst>
            </a:custGeom>
            <a:solidFill>
              <a:srgbClr val="0C58D3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1"/>
            <p:cNvSpPr txBox="1"/>
            <p:nvPr/>
          </p:nvSpPr>
          <p:spPr>
            <a:xfrm rot="-4432199">
              <a:off x="2798390" y="1964894"/>
              <a:ext cx="1304451" cy="5625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Aplicación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6" name="Google Shape;196;p41"/>
          <p:cNvGrpSpPr/>
          <p:nvPr/>
        </p:nvGrpSpPr>
        <p:grpSpPr>
          <a:xfrm>
            <a:off x="1214396" y="2987169"/>
            <a:ext cx="1837548" cy="2080119"/>
            <a:chOff x="2867112" y="2599927"/>
            <a:chExt cx="2108006" cy="2437164"/>
          </a:xfrm>
        </p:grpSpPr>
        <p:sp>
          <p:nvSpPr>
            <p:cNvPr id="197" name="Google Shape;197;p41"/>
            <p:cNvSpPr/>
            <p:nvPr/>
          </p:nvSpPr>
          <p:spPr>
            <a:xfrm rot="-2081188">
              <a:off x="3325156" y="2966530"/>
              <a:ext cx="1061085" cy="1941128"/>
            </a:xfrm>
            <a:custGeom>
              <a:avLst/>
              <a:gdLst/>
              <a:ahLst/>
              <a:cxnLst/>
              <a:rect l="l" t="t" r="r" b="b"/>
              <a:pathLst>
                <a:path w="163" h="300" extrusionOk="0">
                  <a:moveTo>
                    <a:pt x="32" y="39"/>
                  </a:moveTo>
                  <a:cubicBezTo>
                    <a:pt x="32" y="26"/>
                    <a:pt x="33" y="13"/>
                    <a:pt x="35" y="0"/>
                  </a:cubicBezTo>
                  <a:cubicBezTo>
                    <a:pt x="24" y="2"/>
                    <a:pt x="13" y="5"/>
                    <a:pt x="2" y="8"/>
                  </a:cubicBezTo>
                  <a:cubicBezTo>
                    <a:pt x="1" y="19"/>
                    <a:pt x="0" y="29"/>
                    <a:pt x="0" y="39"/>
                  </a:cubicBezTo>
                  <a:cubicBezTo>
                    <a:pt x="0" y="153"/>
                    <a:pt x="65" y="252"/>
                    <a:pt x="160" y="300"/>
                  </a:cubicBezTo>
                  <a:cubicBezTo>
                    <a:pt x="160" y="289"/>
                    <a:pt x="161" y="277"/>
                    <a:pt x="163" y="265"/>
                  </a:cubicBezTo>
                  <a:cubicBezTo>
                    <a:pt x="85" y="220"/>
                    <a:pt x="32" y="136"/>
                    <a:pt x="32" y="39"/>
                  </a:cubicBezTo>
                  <a:close/>
                </a:path>
              </a:pathLst>
            </a:custGeom>
            <a:solidFill>
              <a:srgbClr val="A1C3FA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1"/>
            <p:cNvSpPr/>
            <p:nvPr/>
          </p:nvSpPr>
          <p:spPr>
            <a:xfrm rot="-2081187">
              <a:off x="3456358" y="2773799"/>
              <a:ext cx="1138968" cy="1690435"/>
            </a:xfrm>
            <a:custGeom>
              <a:avLst/>
              <a:gdLst/>
              <a:ahLst/>
              <a:cxnLst/>
              <a:rect l="l" t="t" r="r" b="b"/>
              <a:pathLst>
                <a:path w="183" h="273" extrusionOk="0">
                  <a:moveTo>
                    <a:pt x="156" y="108"/>
                  </a:moveTo>
                  <a:cubicBezTo>
                    <a:pt x="139" y="79"/>
                    <a:pt x="136" y="46"/>
                    <a:pt x="144" y="16"/>
                  </a:cubicBezTo>
                  <a:cubicBezTo>
                    <a:pt x="97" y="2"/>
                    <a:pt x="48" y="0"/>
                    <a:pt x="3" y="8"/>
                  </a:cubicBezTo>
                  <a:cubicBezTo>
                    <a:pt x="1" y="21"/>
                    <a:pt x="0" y="34"/>
                    <a:pt x="0" y="47"/>
                  </a:cubicBezTo>
                  <a:cubicBezTo>
                    <a:pt x="0" y="144"/>
                    <a:pt x="53" y="228"/>
                    <a:pt x="131" y="273"/>
                  </a:cubicBezTo>
                  <a:cubicBezTo>
                    <a:pt x="138" y="227"/>
                    <a:pt x="155" y="182"/>
                    <a:pt x="183" y="141"/>
                  </a:cubicBezTo>
                  <a:cubicBezTo>
                    <a:pt x="173" y="132"/>
                    <a:pt x="163" y="121"/>
                    <a:pt x="156" y="108"/>
                  </a:cubicBezTo>
                  <a:close/>
                </a:path>
              </a:pathLst>
            </a:custGeom>
            <a:solidFill>
              <a:srgbClr val="0D5DDF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1"/>
            <p:cNvSpPr txBox="1"/>
            <p:nvPr/>
          </p:nvSpPr>
          <p:spPr>
            <a:xfrm rot="2156063">
              <a:off x="3231785" y="3231412"/>
              <a:ext cx="1304574" cy="5628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Solución de problemas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0" name="Google Shape;200;p41"/>
          <p:cNvGrpSpPr/>
          <p:nvPr/>
        </p:nvGrpSpPr>
        <p:grpSpPr>
          <a:xfrm>
            <a:off x="2496147" y="2871508"/>
            <a:ext cx="2113442" cy="1790252"/>
            <a:chOff x="4337515" y="2464414"/>
            <a:chExt cx="2424506" cy="2097542"/>
          </a:xfrm>
        </p:grpSpPr>
        <p:sp>
          <p:nvSpPr>
            <p:cNvPr id="201" name="Google Shape;201;p41"/>
            <p:cNvSpPr/>
            <p:nvPr/>
          </p:nvSpPr>
          <p:spPr>
            <a:xfrm rot="-2081187">
              <a:off x="4648818" y="3375680"/>
              <a:ext cx="2119401" cy="640096"/>
            </a:xfrm>
            <a:custGeom>
              <a:avLst/>
              <a:gdLst/>
              <a:ahLst/>
              <a:cxnLst/>
              <a:rect l="l" t="t" r="r" b="b"/>
              <a:pathLst>
                <a:path w="326" h="99" extrusionOk="0">
                  <a:moveTo>
                    <a:pt x="119" y="67"/>
                  </a:moveTo>
                  <a:cubicBezTo>
                    <a:pt x="77" y="67"/>
                    <a:pt x="37" y="57"/>
                    <a:pt x="2" y="40"/>
                  </a:cubicBezTo>
                  <a:cubicBezTo>
                    <a:pt x="1" y="51"/>
                    <a:pt x="0" y="63"/>
                    <a:pt x="0" y="74"/>
                  </a:cubicBezTo>
                  <a:cubicBezTo>
                    <a:pt x="36" y="90"/>
                    <a:pt x="76" y="99"/>
                    <a:pt x="119" y="99"/>
                  </a:cubicBezTo>
                  <a:cubicBezTo>
                    <a:pt x="200" y="99"/>
                    <a:pt x="273" y="67"/>
                    <a:pt x="326" y="14"/>
                  </a:cubicBezTo>
                  <a:cubicBezTo>
                    <a:pt x="315" y="10"/>
                    <a:pt x="304" y="5"/>
                    <a:pt x="294" y="0"/>
                  </a:cubicBezTo>
                  <a:cubicBezTo>
                    <a:pt x="247" y="42"/>
                    <a:pt x="186" y="67"/>
                    <a:pt x="119" y="67"/>
                  </a:cubicBezTo>
                  <a:close/>
                </a:path>
              </a:pathLst>
            </a:custGeom>
            <a:solidFill>
              <a:srgbClr val="A1C3FA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1"/>
            <p:cNvSpPr/>
            <p:nvPr/>
          </p:nvSpPr>
          <p:spPr>
            <a:xfrm rot="-2081187">
              <a:off x="4457034" y="2893418"/>
              <a:ext cx="1815979" cy="987157"/>
            </a:xfrm>
            <a:custGeom>
              <a:avLst/>
              <a:gdLst/>
              <a:ahLst/>
              <a:cxnLst/>
              <a:rect l="l" t="t" r="r" b="b"/>
              <a:pathLst>
                <a:path w="292" h="159" extrusionOk="0">
                  <a:moveTo>
                    <a:pt x="182" y="1"/>
                  </a:moveTo>
                  <a:cubicBezTo>
                    <a:pt x="181" y="2"/>
                    <a:pt x="179" y="3"/>
                    <a:pt x="177" y="4"/>
                  </a:cubicBezTo>
                  <a:cubicBezTo>
                    <a:pt x="137" y="27"/>
                    <a:pt x="88" y="24"/>
                    <a:pt x="51" y="0"/>
                  </a:cubicBezTo>
                  <a:cubicBezTo>
                    <a:pt x="23" y="41"/>
                    <a:pt x="6" y="86"/>
                    <a:pt x="0" y="132"/>
                  </a:cubicBezTo>
                  <a:cubicBezTo>
                    <a:pt x="35" y="149"/>
                    <a:pt x="75" y="159"/>
                    <a:pt x="117" y="159"/>
                  </a:cubicBezTo>
                  <a:cubicBezTo>
                    <a:pt x="184" y="159"/>
                    <a:pt x="245" y="134"/>
                    <a:pt x="292" y="92"/>
                  </a:cubicBezTo>
                  <a:cubicBezTo>
                    <a:pt x="250" y="71"/>
                    <a:pt x="212" y="41"/>
                    <a:pt x="182" y="1"/>
                  </a:cubicBezTo>
                  <a:close/>
                </a:path>
              </a:pathLst>
            </a:custGeom>
            <a:solidFill>
              <a:srgbClr val="0E65F0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1"/>
            <p:cNvSpPr txBox="1"/>
            <p:nvPr/>
          </p:nvSpPr>
          <p:spPr>
            <a:xfrm rot="-2245873">
              <a:off x="4639442" y="3207930"/>
              <a:ext cx="1304523" cy="5630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Pruebas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4" name="Google Shape;204;p41"/>
          <p:cNvGrpSpPr/>
          <p:nvPr/>
        </p:nvGrpSpPr>
        <p:grpSpPr>
          <a:xfrm>
            <a:off x="1559575" y="829014"/>
            <a:ext cx="2043355" cy="2023366"/>
            <a:chOff x="3263096" y="71333"/>
            <a:chExt cx="2344104" cy="2370669"/>
          </a:xfrm>
        </p:grpSpPr>
        <p:sp>
          <p:nvSpPr>
            <p:cNvPr id="205" name="Google Shape;205;p41"/>
            <p:cNvSpPr/>
            <p:nvPr/>
          </p:nvSpPr>
          <p:spPr>
            <a:xfrm rot="-2081187">
              <a:off x="3407226" y="525393"/>
              <a:ext cx="1943480" cy="1113468"/>
            </a:xfrm>
            <a:custGeom>
              <a:avLst/>
              <a:gdLst/>
              <a:ahLst/>
              <a:cxnLst/>
              <a:rect l="l" t="t" r="r" b="b"/>
              <a:pathLst>
                <a:path w="299" h="172" extrusionOk="0">
                  <a:moveTo>
                    <a:pt x="45" y="32"/>
                  </a:moveTo>
                  <a:cubicBezTo>
                    <a:pt x="146" y="32"/>
                    <a:pt x="233" y="89"/>
                    <a:pt x="276" y="172"/>
                  </a:cubicBezTo>
                  <a:cubicBezTo>
                    <a:pt x="284" y="164"/>
                    <a:pt x="292" y="155"/>
                    <a:pt x="299" y="146"/>
                  </a:cubicBezTo>
                  <a:cubicBezTo>
                    <a:pt x="248" y="59"/>
                    <a:pt x="153" y="0"/>
                    <a:pt x="45" y="0"/>
                  </a:cubicBezTo>
                  <a:cubicBezTo>
                    <a:pt x="30" y="0"/>
                    <a:pt x="14" y="1"/>
                    <a:pt x="0" y="3"/>
                  </a:cubicBezTo>
                  <a:cubicBezTo>
                    <a:pt x="6" y="13"/>
                    <a:pt x="12" y="23"/>
                    <a:pt x="18" y="33"/>
                  </a:cubicBezTo>
                  <a:cubicBezTo>
                    <a:pt x="27" y="32"/>
                    <a:pt x="36" y="32"/>
                    <a:pt x="45" y="32"/>
                  </a:cubicBezTo>
                  <a:close/>
                </a:path>
              </a:pathLst>
            </a:custGeom>
            <a:solidFill>
              <a:srgbClr val="A1C3FA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1"/>
            <p:cNvSpPr/>
            <p:nvPr/>
          </p:nvSpPr>
          <p:spPr>
            <a:xfrm rot="-2081187">
              <a:off x="3761328" y="760580"/>
              <a:ext cx="1606237" cy="1343790"/>
            </a:xfrm>
            <a:custGeom>
              <a:avLst/>
              <a:gdLst/>
              <a:ahLst/>
              <a:cxnLst/>
              <a:rect l="l" t="t" r="r" b="b"/>
              <a:pathLst>
                <a:path w="258" h="217" extrusionOk="0">
                  <a:moveTo>
                    <a:pt x="132" y="200"/>
                  </a:moveTo>
                  <a:cubicBezTo>
                    <a:pt x="135" y="205"/>
                    <a:pt x="138" y="211"/>
                    <a:pt x="140" y="217"/>
                  </a:cubicBezTo>
                  <a:cubicBezTo>
                    <a:pt x="186" y="200"/>
                    <a:pt x="227" y="174"/>
                    <a:pt x="258" y="140"/>
                  </a:cubicBezTo>
                  <a:cubicBezTo>
                    <a:pt x="215" y="57"/>
                    <a:pt x="128" y="0"/>
                    <a:pt x="27" y="0"/>
                  </a:cubicBezTo>
                  <a:cubicBezTo>
                    <a:pt x="18" y="0"/>
                    <a:pt x="9" y="0"/>
                    <a:pt x="0" y="1"/>
                  </a:cubicBezTo>
                  <a:cubicBezTo>
                    <a:pt x="21" y="43"/>
                    <a:pt x="34" y="90"/>
                    <a:pt x="34" y="140"/>
                  </a:cubicBezTo>
                  <a:cubicBezTo>
                    <a:pt x="74" y="142"/>
                    <a:pt x="111" y="163"/>
                    <a:pt x="132" y="200"/>
                  </a:cubicBezTo>
                  <a:close/>
                </a:path>
              </a:pathLst>
            </a:custGeom>
            <a:solidFill>
              <a:srgbClr val="0944A1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1"/>
            <p:cNvSpPr txBox="1"/>
            <p:nvPr/>
          </p:nvSpPr>
          <p:spPr>
            <a:xfrm>
              <a:off x="3919788" y="1123225"/>
              <a:ext cx="1304400" cy="56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¿Qué puedo mejorar?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8" name="Google Shape;208;p41"/>
          <p:cNvGrpSpPr/>
          <p:nvPr/>
        </p:nvGrpSpPr>
        <p:grpSpPr>
          <a:xfrm>
            <a:off x="2719120" y="1454666"/>
            <a:ext cx="1977662" cy="2085954"/>
            <a:chOff x="4593307" y="804376"/>
            <a:chExt cx="2268741" cy="2444000"/>
          </a:xfrm>
        </p:grpSpPr>
        <p:sp>
          <p:nvSpPr>
            <p:cNvPr id="209" name="Google Shape;209;p41"/>
            <p:cNvSpPr/>
            <p:nvPr/>
          </p:nvSpPr>
          <p:spPr>
            <a:xfrm rot="-2081188">
              <a:off x="5623193" y="814800"/>
              <a:ext cx="698156" cy="2118270"/>
            </a:xfrm>
            <a:custGeom>
              <a:avLst/>
              <a:gdLst/>
              <a:ahLst/>
              <a:cxnLst/>
              <a:rect l="l" t="t" r="r" b="b"/>
              <a:pathLst>
                <a:path w="107" h="328" extrusionOk="0">
                  <a:moveTo>
                    <a:pt x="52" y="26"/>
                  </a:moveTo>
                  <a:cubicBezTo>
                    <a:pt x="67" y="59"/>
                    <a:pt x="75" y="95"/>
                    <a:pt x="75" y="132"/>
                  </a:cubicBezTo>
                  <a:cubicBezTo>
                    <a:pt x="75" y="204"/>
                    <a:pt x="46" y="268"/>
                    <a:pt x="0" y="315"/>
                  </a:cubicBezTo>
                  <a:cubicBezTo>
                    <a:pt x="10" y="320"/>
                    <a:pt x="21" y="325"/>
                    <a:pt x="32" y="328"/>
                  </a:cubicBezTo>
                  <a:cubicBezTo>
                    <a:pt x="78" y="276"/>
                    <a:pt x="107" y="208"/>
                    <a:pt x="107" y="132"/>
                  </a:cubicBezTo>
                  <a:cubicBezTo>
                    <a:pt x="107" y="85"/>
                    <a:pt x="95" y="40"/>
                    <a:pt x="75" y="0"/>
                  </a:cubicBezTo>
                  <a:cubicBezTo>
                    <a:pt x="68" y="9"/>
                    <a:pt x="60" y="18"/>
                    <a:pt x="52" y="26"/>
                  </a:cubicBezTo>
                  <a:close/>
                </a:path>
              </a:pathLst>
            </a:custGeom>
            <a:solidFill>
              <a:srgbClr val="A1C3FA"/>
            </a:solidFill>
            <a:ln w="9525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1"/>
            <p:cNvSpPr/>
            <p:nvPr/>
          </p:nvSpPr>
          <p:spPr>
            <a:xfrm rot="-2081187">
              <a:off x="5001092" y="1289142"/>
              <a:ext cx="1148261" cy="1791718"/>
            </a:xfrm>
            <a:custGeom>
              <a:avLst/>
              <a:gdLst/>
              <a:ahLst/>
              <a:cxnLst/>
              <a:rect l="l" t="t" r="r" b="b"/>
              <a:pathLst>
                <a:path w="184" h="289" extrusionOk="0">
                  <a:moveTo>
                    <a:pt x="161" y="0"/>
                  </a:moveTo>
                  <a:cubicBezTo>
                    <a:pt x="128" y="34"/>
                    <a:pt x="87" y="60"/>
                    <a:pt x="40" y="76"/>
                  </a:cubicBezTo>
                  <a:cubicBezTo>
                    <a:pt x="52" y="121"/>
                    <a:pt x="36" y="170"/>
                    <a:pt x="0" y="200"/>
                  </a:cubicBezTo>
                  <a:cubicBezTo>
                    <a:pt x="29" y="240"/>
                    <a:pt x="67" y="270"/>
                    <a:pt x="109" y="289"/>
                  </a:cubicBezTo>
                  <a:cubicBezTo>
                    <a:pt x="155" y="242"/>
                    <a:pt x="184" y="178"/>
                    <a:pt x="184" y="106"/>
                  </a:cubicBezTo>
                  <a:cubicBezTo>
                    <a:pt x="184" y="69"/>
                    <a:pt x="176" y="33"/>
                    <a:pt x="161" y="0"/>
                  </a:cubicBezTo>
                  <a:close/>
                </a:path>
              </a:pathLst>
            </a:custGeom>
            <a:solidFill>
              <a:srgbClr val="307BF3"/>
            </a:solidFill>
            <a:ln w="12700" cap="flat" cmpd="sng">
              <a:solidFill>
                <a:srgbClr val="FFFFFF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1"/>
            <p:cNvSpPr txBox="1"/>
            <p:nvPr/>
          </p:nvSpPr>
          <p:spPr>
            <a:xfrm rot="4352156">
              <a:off x="5075397" y="2015807"/>
              <a:ext cx="1304532" cy="5629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Investigación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2" name="Google Shape;212;p41"/>
          <p:cNvSpPr txBox="1"/>
          <p:nvPr/>
        </p:nvSpPr>
        <p:spPr>
          <a:xfrm>
            <a:off x="4696775" y="1303475"/>
            <a:ext cx="4304700" cy="3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●"/>
            </a:pPr>
            <a:r>
              <a:rPr lang="en" sz="1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SPRINT 1 </a:t>
            </a:r>
            <a:endParaRPr sz="1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-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Reconocimiento de voz automático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●"/>
            </a:pPr>
            <a:r>
              <a:rPr lang="en" sz="1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SPRINT 2</a:t>
            </a:r>
            <a:endParaRPr sz="1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-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Integración con ChatGPT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●"/>
            </a:pPr>
            <a:r>
              <a:rPr lang="en" sz="1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SPRINT 3</a:t>
            </a:r>
            <a:endParaRPr sz="1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-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Personalidad y contexto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●"/>
            </a:pPr>
            <a:r>
              <a:rPr lang="en" sz="1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SPRINT 4</a:t>
            </a:r>
            <a:endParaRPr sz="1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-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Descarga y transcripción de audio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-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Generación del lenguaje natural	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●"/>
            </a:pPr>
            <a:r>
              <a:rPr lang="en" sz="1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SPRINT 5</a:t>
            </a:r>
            <a:endParaRPr sz="1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-"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Creación de la memoria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2"/>
          <p:cNvSpPr txBox="1">
            <a:spLocks noGrp="1"/>
          </p:cNvSpPr>
          <p:nvPr>
            <p:ph type="title" idx="6"/>
          </p:nvPr>
        </p:nvSpPr>
        <p:spPr>
          <a:xfrm>
            <a:off x="581600" y="1857913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8" name="Google Shape;218;p42"/>
          <p:cNvSpPr txBox="1">
            <a:spLocks noGrp="1"/>
          </p:cNvSpPr>
          <p:nvPr>
            <p:ph type="title"/>
          </p:nvPr>
        </p:nvSpPr>
        <p:spPr>
          <a:xfrm>
            <a:off x="2470447" y="2702788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WHISPER</a:t>
            </a:r>
            <a:endParaRPr/>
          </a:p>
        </p:txBody>
      </p:sp>
      <p:sp>
        <p:nvSpPr>
          <p:cNvPr id="219" name="Google Shape;219;p42"/>
          <p:cNvSpPr txBox="1">
            <a:spLocks noGrp="1"/>
          </p:cNvSpPr>
          <p:nvPr>
            <p:ph type="title" idx="2"/>
          </p:nvPr>
        </p:nvSpPr>
        <p:spPr>
          <a:xfrm>
            <a:off x="4461253" y="2702788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ELEVEN LABS</a:t>
            </a:r>
            <a:endParaRPr/>
          </a:p>
        </p:txBody>
      </p:sp>
      <p:sp>
        <p:nvSpPr>
          <p:cNvPr id="220" name="Google Shape;220;p42"/>
          <p:cNvSpPr txBox="1">
            <a:spLocks noGrp="1"/>
          </p:cNvSpPr>
          <p:nvPr>
            <p:ph type="title" idx="4"/>
          </p:nvPr>
        </p:nvSpPr>
        <p:spPr>
          <a:xfrm>
            <a:off x="546497" y="2684900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221" name="Google Shape;221;p42"/>
          <p:cNvSpPr txBox="1">
            <a:spLocks noGrp="1"/>
          </p:cNvSpPr>
          <p:nvPr>
            <p:ph type="title" idx="7"/>
          </p:nvPr>
        </p:nvSpPr>
        <p:spPr>
          <a:xfrm>
            <a:off x="2470450" y="1857913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2" name="Google Shape;222;p42"/>
          <p:cNvSpPr txBox="1">
            <a:spLocks noGrp="1"/>
          </p:cNvSpPr>
          <p:nvPr>
            <p:ph type="title" idx="8"/>
          </p:nvPr>
        </p:nvSpPr>
        <p:spPr>
          <a:xfrm>
            <a:off x="4461250" y="1857913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23" name="Google Shape;223;p42"/>
          <p:cNvCxnSpPr/>
          <p:nvPr/>
        </p:nvCxnSpPr>
        <p:spPr>
          <a:xfrm>
            <a:off x="1416500" y="2633373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4" name="Google Shape;224;p42"/>
          <p:cNvCxnSpPr/>
          <p:nvPr/>
        </p:nvCxnSpPr>
        <p:spPr>
          <a:xfrm>
            <a:off x="3305350" y="2633373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5" name="Google Shape;225;p42"/>
          <p:cNvCxnSpPr/>
          <p:nvPr/>
        </p:nvCxnSpPr>
        <p:spPr>
          <a:xfrm>
            <a:off x="5296150" y="2633373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6" name="Google Shape;226;p42"/>
          <p:cNvSpPr txBox="1">
            <a:spLocks noGrp="1"/>
          </p:cNvSpPr>
          <p:nvPr>
            <p:ph type="title" idx="6"/>
          </p:nvPr>
        </p:nvSpPr>
        <p:spPr>
          <a:xfrm>
            <a:off x="1600225" y="7083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Tecnologías implicadas</a:t>
            </a:r>
            <a:endParaRPr/>
          </a:p>
        </p:txBody>
      </p:sp>
      <p:sp>
        <p:nvSpPr>
          <p:cNvPr id="227" name="Google Shape;227;p42"/>
          <p:cNvSpPr txBox="1">
            <a:spLocks noGrp="1"/>
          </p:cNvSpPr>
          <p:nvPr>
            <p:ph type="title" idx="6"/>
          </p:nvPr>
        </p:nvSpPr>
        <p:spPr>
          <a:xfrm>
            <a:off x="6627450" y="1857913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8" name="Google Shape;228;p42"/>
          <p:cNvSpPr txBox="1">
            <a:spLocks noGrp="1"/>
          </p:cNvSpPr>
          <p:nvPr>
            <p:ph type="title" idx="4"/>
          </p:nvPr>
        </p:nvSpPr>
        <p:spPr>
          <a:xfrm>
            <a:off x="6627447" y="2702788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SPEECH RECOGNITION </a:t>
            </a:r>
            <a:endParaRPr/>
          </a:p>
        </p:txBody>
      </p:sp>
      <p:cxnSp>
        <p:nvCxnSpPr>
          <p:cNvPr id="229" name="Google Shape;229;p42"/>
          <p:cNvCxnSpPr/>
          <p:nvPr/>
        </p:nvCxnSpPr>
        <p:spPr>
          <a:xfrm>
            <a:off x="7462350" y="2633373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0" name="Google Shape;230;p42"/>
          <p:cNvSpPr txBox="1">
            <a:spLocks noGrp="1"/>
          </p:cNvSpPr>
          <p:nvPr>
            <p:ph type="title" idx="2"/>
          </p:nvPr>
        </p:nvSpPr>
        <p:spPr>
          <a:xfrm>
            <a:off x="2813853" y="426572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PYTUBE</a:t>
            </a:r>
            <a:endParaRPr/>
          </a:p>
        </p:txBody>
      </p:sp>
      <p:sp>
        <p:nvSpPr>
          <p:cNvPr id="231" name="Google Shape;231;p42"/>
          <p:cNvSpPr txBox="1">
            <a:spLocks noGrp="1"/>
          </p:cNvSpPr>
          <p:nvPr>
            <p:ph type="title" idx="8"/>
          </p:nvPr>
        </p:nvSpPr>
        <p:spPr>
          <a:xfrm>
            <a:off x="2362350" y="3442575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232" name="Google Shape;232;p42"/>
          <p:cNvCxnSpPr/>
          <p:nvPr/>
        </p:nvCxnSpPr>
        <p:spPr>
          <a:xfrm>
            <a:off x="3167550" y="421611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3" name="Google Shape;233;p42"/>
          <p:cNvSpPr txBox="1">
            <a:spLocks noGrp="1"/>
          </p:cNvSpPr>
          <p:nvPr>
            <p:ph type="title" idx="2"/>
          </p:nvPr>
        </p:nvSpPr>
        <p:spPr>
          <a:xfrm>
            <a:off x="4470453" y="43142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CHATGPT</a:t>
            </a:r>
            <a:endParaRPr/>
          </a:p>
        </p:txBody>
      </p:sp>
      <p:sp>
        <p:nvSpPr>
          <p:cNvPr id="234" name="Google Shape;234;p42"/>
          <p:cNvSpPr txBox="1">
            <a:spLocks noGrp="1"/>
          </p:cNvSpPr>
          <p:nvPr>
            <p:ph type="title" idx="8"/>
          </p:nvPr>
        </p:nvSpPr>
        <p:spPr>
          <a:xfrm>
            <a:off x="4385050" y="3518775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235" name="Google Shape;235;p42"/>
          <p:cNvCxnSpPr/>
          <p:nvPr/>
        </p:nvCxnSpPr>
        <p:spPr>
          <a:xfrm>
            <a:off x="5219950" y="4278485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3"/>
          <p:cNvSpPr txBox="1">
            <a:spLocks noGrp="1"/>
          </p:cNvSpPr>
          <p:nvPr>
            <p:ph type="title"/>
          </p:nvPr>
        </p:nvSpPr>
        <p:spPr>
          <a:xfrm>
            <a:off x="1374770" y="15240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241" name="Google Shape;241;p43"/>
          <p:cNvSpPr txBox="1">
            <a:spLocks noGrp="1"/>
          </p:cNvSpPr>
          <p:nvPr>
            <p:ph type="title" idx="2"/>
          </p:nvPr>
        </p:nvSpPr>
        <p:spPr>
          <a:xfrm>
            <a:off x="-1339630" y="26215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42" name="Google Shape;242;p43"/>
          <p:cNvSpPr txBox="1">
            <a:spLocks noGrp="1"/>
          </p:cNvSpPr>
          <p:nvPr>
            <p:ph type="subTitle" idx="1"/>
          </p:nvPr>
        </p:nvSpPr>
        <p:spPr>
          <a:xfrm>
            <a:off x="1374770" y="69530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Lenguaje de programación</a:t>
            </a:r>
            <a:endParaRPr/>
          </a:p>
        </p:txBody>
      </p:sp>
      <p:cxnSp>
        <p:nvCxnSpPr>
          <p:cNvPr id="243" name="Google Shape;243;p43"/>
          <p:cNvCxnSpPr/>
          <p:nvPr/>
        </p:nvCxnSpPr>
        <p:spPr>
          <a:xfrm>
            <a:off x="1222850" y="22794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44" name="Google Shape;244;p43"/>
          <p:cNvGrpSpPr/>
          <p:nvPr/>
        </p:nvGrpSpPr>
        <p:grpSpPr>
          <a:xfrm>
            <a:off x="2225058" y="2044079"/>
            <a:ext cx="1991680" cy="2954991"/>
            <a:chOff x="2744109" y="1597469"/>
            <a:chExt cx="1827900" cy="2399700"/>
          </a:xfrm>
        </p:grpSpPr>
        <p:sp>
          <p:nvSpPr>
            <p:cNvPr id="245" name="Google Shape;245;p43"/>
            <p:cNvSpPr/>
            <p:nvPr/>
          </p:nvSpPr>
          <p:spPr>
            <a:xfrm rot="5400000">
              <a:off x="2458209" y="1883369"/>
              <a:ext cx="2399700" cy="1827900"/>
            </a:xfrm>
            <a:prstGeom prst="rightArrowCallout">
              <a:avLst>
                <a:gd name="adj1" fmla="val 9283"/>
                <a:gd name="adj2" fmla="val 13570"/>
                <a:gd name="adj3" fmla="val 16082"/>
                <a:gd name="adj4" fmla="val 8123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3"/>
            <p:cNvSpPr/>
            <p:nvPr/>
          </p:nvSpPr>
          <p:spPr>
            <a:xfrm rot="10800000" flipH="1">
              <a:off x="2834043" y="1687411"/>
              <a:ext cx="1649400" cy="1769700"/>
            </a:xfrm>
            <a:prstGeom prst="snip1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3"/>
            <p:cNvSpPr txBox="1"/>
            <p:nvPr/>
          </p:nvSpPr>
          <p:spPr>
            <a:xfrm>
              <a:off x="2966450" y="1671758"/>
              <a:ext cx="1383000" cy="147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Características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Alta legibilidad, indentación para delimitar bloques de código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Multiparadigma, Programación orientada a objetos, procedimental, funcional y orientada a aspectos.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Lenguaje interpretado, retroalimentación instantánea.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48" name="Google Shape;248;p43"/>
          <p:cNvGrpSpPr/>
          <p:nvPr/>
        </p:nvGrpSpPr>
        <p:grpSpPr>
          <a:xfrm>
            <a:off x="4216738" y="1488563"/>
            <a:ext cx="1991680" cy="2954991"/>
            <a:chOff x="4572009" y="1146343"/>
            <a:chExt cx="1827900" cy="2399700"/>
          </a:xfrm>
        </p:grpSpPr>
        <p:sp>
          <p:nvSpPr>
            <p:cNvPr id="249" name="Google Shape;249;p43"/>
            <p:cNvSpPr/>
            <p:nvPr/>
          </p:nvSpPr>
          <p:spPr>
            <a:xfrm rot="-5400000">
              <a:off x="4286109" y="1432243"/>
              <a:ext cx="2399700" cy="1827900"/>
            </a:xfrm>
            <a:prstGeom prst="rightArrowCallout">
              <a:avLst>
                <a:gd name="adj1" fmla="val 9283"/>
                <a:gd name="adj2" fmla="val 13570"/>
                <a:gd name="adj3" fmla="val 16082"/>
                <a:gd name="adj4" fmla="val 8123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3"/>
            <p:cNvSpPr/>
            <p:nvPr/>
          </p:nvSpPr>
          <p:spPr>
            <a:xfrm flipH="1">
              <a:off x="4660575" y="1686400"/>
              <a:ext cx="1649400" cy="1769700"/>
            </a:xfrm>
            <a:prstGeom prst="snip1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3"/>
            <p:cNvSpPr txBox="1"/>
            <p:nvPr/>
          </p:nvSpPr>
          <p:spPr>
            <a:xfrm>
              <a:off x="4794425" y="1671758"/>
              <a:ext cx="1383000" cy="147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Comunidad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Activamente involucrada en la mejora y soporte de Python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Abundancia de recursos, bibliotecas, tutoriales y convenciones.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2" name="Google Shape;252;p43"/>
          <p:cNvGrpSpPr/>
          <p:nvPr/>
        </p:nvGrpSpPr>
        <p:grpSpPr>
          <a:xfrm>
            <a:off x="6208581" y="2044079"/>
            <a:ext cx="1991680" cy="2954991"/>
            <a:chOff x="6400059" y="1597469"/>
            <a:chExt cx="1827900" cy="2399700"/>
          </a:xfrm>
        </p:grpSpPr>
        <p:sp>
          <p:nvSpPr>
            <p:cNvPr id="253" name="Google Shape;253;p43"/>
            <p:cNvSpPr/>
            <p:nvPr/>
          </p:nvSpPr>
          <p:spPr>
            <a:xfrm rot="5400000">
              <a:off x="6114159" y="1883369"/>
              <a:ext cx="2399700" cy="1827900"/>
            </a:xfrm>
            <a:prstGeom prst="rightArrowCallout">
              <a:avLst>
                <a:gd name="adj1" fmla="val 9283"/>
                <a:gd name="adj2" fmla="val 13570"/>
                <a:gd name="adj3" fmla="val 16082"/>
                <a:gd name="adj4" fmla="val 8123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3"/>
            <p:cNvSpPr/>
            <p:nvPr/>
          </p:nvSpPr>
          <p:spPr>
            <a:xfrm rot="10800000" flipH="1">
              <a:off x="6489993" y="1687411"/>
              <a:ext cx="1649400" cy="1769700"/>
            </a:xfrm>
            <a:prstGeom prst="snip1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3"/>
            <p:cNvSpPr txBox="1"/>
            <p:nvPr/>
          </p:nvSpPr>
          <p:spPr>
            <a:xfrm>
              <a:off x="6622400" y="1671758"/>
              <a:ext cx="1383000" cy="147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Bibliotecas y frameworks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Amplia gama de bibliotecas como Numpy, Pandas, TensorFlow y Pytorch para diversas aplicaciones.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6" name="Google Shape;256;p43"/>
          <p:cNvGrpSpPr/>
          <p:nvPr/>
        </p:nvGrpSpPr>
        <p:grpSpPr>
          <a:xfrm>
            <a:off x="233215" y="1488563"/>
            <a:ext cx="1991680" cy="2954991"/>
            <a:chOff x="916059" y="1146343"/>
            <a:chExt cx="1827900" cy="2399700"/>
          </a:xfrm>
        </p:grpSpPr>
        <p:sp>
          <p:nvSpPr>
            <p:cNvPr id="257" name="Google Shape;257;p43"/>
            <p:cNvSpPr/>
            <p:nvPr/>
          </p:nvSpPr>
          <p:spPr>
            <a:xfrm rot="-5400000">
              <a:off x="630159" y="1432243"/>
              <a:ext cx="2399700" cy="1827900"/>
            </a:xfrm>
            <a:prstGeom prst="rightArrowCallout">
              <a:avLst>
                <a:gd name="adj1" fmla="val 9283"/>
                <a:gd name="adj2" fmla="val 13570"/>
                <a:gd name="adj3" fmla="val 16082"/>
                <a:gd name="adj4" fmla="val 8123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3"/>
            <p:cNvSpPr/>
            <p:nvPr/>
          </p:nvSpPr>
          <p:spPr>
            <a:xfrm flipH="1">
              <a:off x="1004625" y="1686400"/>
              <a:ext cx="1649400" cy="1769700"/>
            </a:xfrm>
            <a:prstGeom prst="snip1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3"/>
            <p:cNvSpPr txBox="1"/>
            <p:nvPr/>
          </p:nvSpPr>
          <p:spPr>
            <a:xfrm>
              <a:off x="1138475" y="1671758"/>
              <a:ext cx="1383000" cy="147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Historia y principios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Creado en 1989 por Guido van Rossum.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Claridad y la simplicidad del código.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60" name="Google Shape;26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0850" y="90825"/>
            <a:ext cx="1673649" cy="167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4"/>
          <p:cNvSpPr txBox="1">
            <a:spLocks noGrp="1"/>
          </p:cNvSpPr>
          <p:nvPr>
            <p:ph type="title"/>
          </p:nvPr>
        </p:nvSpPr>
        <p:spPr>
          <a:xfrm>
            <a:off x="1374770" y="15240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Whisper</a:t>
            </a:r>
            <a:endParaRPr/>
          </a:p>
        </p:txBody>
      </p:sp>
      <p:sp>
        <p:nvSpPr>
          <p:cNvPr id="266" name="Google Shape;266;p44"/>
          <p:cNvSpPr txBox="1">
            <a:spLocks noGrp="1"/>
          </p:cNvSpPr>
          <p:nvPr>
            <p:ph type="title" idx="2"/>
          </p:nvPr>
        </p:nvSpPr>
        <p:spPr>
          <a:xfrm>
            <a:off x="-1339630" y="26215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67" name="Google Shape;267;p44"/>
          <p:cNvSpPr txBox="1">
            <a:spLocks noGrp="1"/>
          </p:cNvSpPr>
          <p:nvPr>
            <p:ph type="subTitle" idx="1"/>
          </p:nvPr>
        </p:nvSpPr>
        <p:spPr>
          <a:xfrm>
            <a:off x="1374770" y="69530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Reconocimiento de voz</a:t>
            </a:r>
            <a:endParaRPr/>
          </a:p>
        </p:txBody>
      </p:sp>
      <p:cxnSp>
        <p:nvCxnSpPr>
          <p:cNvPr id="268" name="Google Shape;268;p44"/>
          <p:cNvCxnSpPr/>
          <p:nvPr/>
        </p:nvCxnSpPr>
        <p:spPr>
          <a:xfrm>
            <a:off x="1222850" y="22794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269" name="Google Shape;269;p44"/>
          <p:cNvGrpSpPr/>
          <p:nvPr/>
        </p:nvGrpSpPr>
        <p:grpSpPr>
          <a:xfrm>
            <a:off x="7618076" y="2295583"/>
            <a:ext cx="1525524" cy="2847953"/>
            <a:chOff x="3048000" y="2295578"/>
            <a:chExt cx="1524000" cy="2847953"/>
          </a:xfrm>
        </p:grpSpPr>
        <p:grpSp>
          <p:nvGrpSpPr>
            <p:cNvPr id="270" name="Google Shape;270;p44"/>
            <p:cNvGrpSpPr/>
            <p:nvPr/>
          </p:nvGrpSpPr>
          <p:grpSpPr>
            <a:xfrm>
              <a:off x="3048000" y="2295578"/>
              <a:ext cx="1524000" cy="2847953"/>
              <a:chOff x="0" y="2295575"/>
              <a:chExt cx="1524000" cy="2837455"/>
            </a:xfrm>
          </p:grpSpPr>
          <p:sp>
            <p:nvSpPr>
              <p:cNvPr id="271" name="Google Shape;271;p44"/>
              <p:cNvSpPr/>
              <p:nvPr/>
            </p:nvSpPr>
            <p:spPr>
              <a:xfrm>
                <a:off x="0" y="2823930"/>
                <a:ext cx="1524000" cy="23091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44"/>
              <p:cNvSpPr/>
              <p:nvPr/>
            </p:nvSpPr>
            <p:spPr>
              <a:xfrm>
                <a:off x="0" y="2295575"/>
                <a:ext cx="1524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3" name="Google Shape;273;p44"/>
            <p:cNvSpPr txBox="1"/>
            <p:nvPr/>
          </p:nvSpPr>
          <p:spPr>
            <a:xfrm>
              <a:off x="3224550" y="3050050"/>
              <a:ext cx="1170900" cy="67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Tiny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Base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Small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Medium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Large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74" name="Google Shape;274;p44"/>
          <p:cNvGrpSpPr/>
          <p:nvPr/>
        </p:nvGrpSpPr>
        <p:grpSpPr>
          <a:xfrm>
            <a:off x="6092551" y="2295580"/>
            <a:ext cx="1525524" cy="2847956"/>
            <a:chOff x="3048000" y="2295575"/>
            <a:chExt cx="1524000" cy="2847956"/>
          </a:xfrm>
        </p:grpSpPr>
        <p:grpSp>
          <p:nvGrpSpPr>
            <p:cNvPr id="275" name="Google Shape;275;p44"/>
            <p:cNvGrpSpPr/>
            <p:nvPr/>
          </p:nvGrpSpPr>
          <p:grpSpPr>
            <a:xfrm>
              <a:off x="3048000" y="2295578"/>
              <a:ext cx="1524000" cy="2847953"/>
              <a:chOff x="0" y="2295575"/>
              <a:chExt cx="1524000" cy="2837455"/>
            </a:xfrm>
          </p:grpSpPr>
          <p:sp>
            <p:nvSpPr>
              <p:cNvPr id="276" name="Google Shape;276;p44"/>
              <p:cNvSpPr/>
              <p:nvPr/>
            </p:nvSpPr>
            <p:spPr>
              <a:xfrm>
                <a:off x="0" y="2823930"/>
                <a:ext cx="1524000" cy="23091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44"/>
              <p:cNvSpPr/>
              <p:nvPr/>
            </p:nvSpPr>
            <p:spPr>
              <a:xfrm>
                <a:off x="0" y="2295575"/>
                <a:ext cx="1524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78" name="Google Shape;278;p44"/>
            <p:cNvCxnSpPr/>
            <p:nvPr/>
          </p:nvCxnSpPr>
          <p:spPr>
            <a:xfrm>
              <a:off x="4572000" y="2295575"/>
              <a:ext cx="0" cy="283740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sm" len="sm"/>
              <a:tailEnd type="none" w="sm" len="sm"/>
            </a:ln>
          </p:spPr>
        </p:cxnSp>
        <p:sp>
          <p:nvSpPr>
            <p:cNvPr id="279" name="Google Shape;279;p44"/>
            <p:cNvSpPr txBox="1"/>
            <p:nvPr/>
          </p:nvSpPr>
          <p:spPr>
            <a:xfrm>
              <a:off x="3224550" y="3050050"/>
              <a:ext cx="1170900" cy="67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Ventanas de 30 segundos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Encolamiento de ventanas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0" name="Google Shape;280;p44"/>
          <p:cNvGrpSpPr/>
          <p:nvPr/>
        </p:nvGrpSpPr>
        <p:grpSpPr>
          <a:xfrm>
            <a:off x="4567026" y="2295580"/>
            <a:ext cx="1525524" cy="2847956"/>
            <a:chOff x="3048000" y="2295575"/>
            <a:chExt cx="1524000" cy="2847956"/>
          </a:xfrm>
        </p:grpSpPr>
        <p:grpSp>
          <p:nvGrpSpPr>
            <p:cNvPr id="281" name="Google Shape;281;p44"/>
            <p:cNvGrpSpPr/>
            <p:nvPr/>
          </p:nvGrpSpPr>
          <p:grpSpPr>
            <a:xfrm>
              <a:off x="3048000" y="2295578"/>
              <a:ext cx="1524000" cy="2847953"/>
              <a:chOff x="0" y="2295575"/>
              <a:chExt cx="1524000" cy="2837455"/>
            </a:xfrm>
          </p:grpSpPr>
          <p:sp>
            <p:nvSpPr>
              <p:cNvPr id="282" name="Google Shape;282;p44"/>
              <p:cNvSpPr/>
              <p:nvPr/>
            </p:nvSpPr>
            <p:spPr>
              <a:xfrm>
                <a:off x="0" y="2823930"/>
                <a:ext cx="1524000" cy="23091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44"/>
              <p:cNvSpPr/>
              <p:nvPr/>
            </p:nvSpPr>
            <p:spPr>
              <a:xfrm>
                <a:off x="0" y="2295575"/>
                <a:ext cx="1524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84" name="Google Shape;284;p44"/>
            <p:cNvCxnSpPr/>
            <p:nvPr/>
          </p:nvCxnSpPr>
          <p:spPr>
            <a:xfrm>
              <a:off x="4572000" y="2295575"/>
              <a:ext cx="0" cy="283740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sm" len="sm"/>
              <a:tailEnd type="none" w="sm" len="sm"/>
            </a:ln>
          </p:spPr>
        </p:cxnSp>
        <p:sp>
          <p:nvSpPr>
            <p:cNvPr id="285" name="Google Shape;285;p44"/>
            <p:cNvSpPr txBox="1"/>
            <p:nvPr/>
          </p:nvSpPr>
          <p:spPr>
            <a:xfrm>
              <a:off x="3224550" y="3050050"/>
              <a:ext cx="1170900" cy="67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Reconocimiento de voz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Traducción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Identificación del lenguaje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Detección actividad de voz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6" name="Google Shape;286;p44"/>
          <p:cNvGrpSpPr/>
          <p:nvPr/>
        </p:nvGrpSpPr>
        <p:grpSpPr>
          <a:xfrm>
            <a:off x="-25" y="2295586"/>
            <a:ext cx="1525524" cy="2847950"/>
            <a:chOff x="1515975" y="2295580"/>
            <a:chExt cx="1525524" cy="2847950"/>
          </a:xfrm>
        </p:grpSpPr>
        <p:sp>
          <p:nvSpPr>
            <p:cNvPr id="287" name="Google Shape;287;p44"/>
            <p:cNvSpPr/>
            <p:nvPr/>
          </p:nvSpPr>
          <p:spPr>
            <a:xfrm>
              <a:off x="1515975" y="2823930"/>
              <a:ext cx="1525500" cy="231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4"/>
            <p:cNvSpPr/>
            <p:nvPr/>
          </p:nvSpPr>
          <p:spPr>
            <a:xfrm>
              <a:off x="1515975" y="2295580"/>
              <a:ext cx="1525500" cy="53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4"/>
            <p:cNvSpPr txBox="1"/>
            <p:nvPr/>
          </p:nvSpPr>
          <p:spPr>
            <a:xfrm>
              <a:off x="1692702" y="3050055"/>
              <a:ext cx="1172100" cy="67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Openai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Reconocimiento de voz basada en "deep learning" -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Multilenguaje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90" name="Google Shape;290;p44"/>
            <p:cNvCxnSpPr/>
            <p:nvPr/>
          </p:nvCxnSpPr>
          <p:spPr>
            <a:xfrm>
              <a:off x="3041499" y="2295580"/>
              <a:ext cx="0" cy="2837400"/>
            </a:xfrm>
            <a:prstGeom prst="straightConnector1">
              <a:avLst/>
            </a:prstGeom>
            <a:noFill/>
            <a:ln w="9525" cap="flat" cmpd="sng">
              <a:solidFill>
                <a:srgbClr val="A1C3FA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291" name="Google Shape;291;p44"/>
          <p:cNvGrpSpPr/>
          <p:nvPr/>
        </p:nvGrpSpPr>
        <p:grpSpPr>
          <a:xfrm>
            <a:off x="1515975" y="2295586"/>
            <a:ext cx="1525524" cy="2847950"/>
            <a:chOff x="1515975" y="2295580"/>
            <a:chExt cx="1525524" cy="2847950"/>
          </a:xfrm>
        </p:grpSpPr>
        <p:sp>
          <p:nvSpPr>
            <p:cNvPr id="292" name="Google Shape;292;p44"/>
            <p:cNvSpPr/>
            <p:nvPr/>
          </p:nvSpPr>
          <p:spPr>
            <a:xfrm>
              <a:off x="1515975" y="2823930"/>
              <a:ext cx="1525500" cy="2319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4"/>
            <p:cNvSpPr/>
            <p:nvPr/>
          </p:nvSpPr>
          <p:spPr>
            <a:xfrm>
              <a:off x="1515975" y="2295580"/>
              <a:ext cx="1525500" cy="53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4"/>
            <p:cNvSpPr txBox="1"/>
            <p:nvPr/>
          </p:nvSpPr>
          <p:spPr>
            <a:xfrm>
              <a:off x="1692702" y="3050055"/>
              <a:ext cx="1172100" cy="67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Entrenado con 680,000 horas de datos 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Traducción multilenguaje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95" name="Google Shape;295;p44"/>
            <p:cNvCxnSpPr/>
            <p:nvPr/>
          </p:nvCxnSpPr>
          <p:spPr>
            <a:xfrm>
              <a:off x="3041499" y="2295580"/>
              <a:ext cx="0" cy="2837400"/>
            </a:xfrm>
            <a:prstGeom prst="straightConnector1">
              <a:avLst/>
            </a:prstGeom>
            <a:noFill/>
            <a:ln w="9525" cap="flat" cmpd="sng">
              <a:solidFill>
                <a:srgbClr val="A1C3FA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296" name="Google Shape;296;p44"/>
          <p:cNvSpPr txBox="1"/>
          <p:nvPr/>
        </p:nvSpPr>
        <p:spPr>
          <a:xfrm>
            <a:off x="215250" y="2352775"/>
            <a:ext cx="935100" cy="2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Origen e Innovación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p44"/>
          <p:cNvSpPr txBox="1"/>
          <p:nvPr/>
        </p:nvSpPr>
        <p:spPr>
          <a:xfrm>
            <a:off x="1673950" y="2352775"/>
            <a:ext cx="1238400" cy="2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Entrenamiento Multilingüe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" name="Google Shape;298;p44"/>
          <p:cNvSpPr txBox="1"/>
          <p:nvPr/>
        </p:nvSpPr>
        <p:spPr>
          <a:xfrm>
            <a:off x="3185063" y="2352775"/>
            <a:ext cx="1238400" cy="2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Transformer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99" name="Google Shape;299;p44"/>
          <p:cNvGrpSpPr/>
          <p:nvPr/>
        </p:nvGrpSpPr>
        <p:grpSpPr>
          <a:xfrm>
            <a:off x="3041501" y="2295580"/>
            <a:ext cx="1525524" cy="2847956"/>
            <a:chOff x="3048000" y="2295575"/>
            <a:chExt cx="1524000" cy="2847956"/>
          </a:xfrm>
        </p:grpSpPr>
        <p:grpSp>
          <p:nvGrpSpPr>
            <p:cNvPr id="300" name="Google Shape;300;p44"/>
            <p:cNvGrpSpPr/>
            <p:nvPr/>
          </p:nvGrpSpPr>
          <p:grpSpPr>
            <a:xfrm>
              <a:off x="3048000" y="2295578"/>
              <a:ext cx="1524000" cy="2847953"/>
              <a:chOff x="0" y="2295575"/>
              <a:chExt cx="1524000" cy="2837455"/>
            </a:xfrm>
          </p:grpSpPr>
          <p:sp>
            <p:nvSpPr>
              <p:cNvPr id="301" name="Google Shape;301;p44"/>
              <p:cNvSpPr/>
              <p:nvPr/>
            </p:nvSpPr>
            <p:spPr>
              <a:xfrm>
                <a:off x="0" y="2823930"/>
                <a:ext cx="1524000" cy="23091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44"/>
              <p:cNvSpPr/>
              <p:nvPr/>
            </p:nvSpPr>
            <p:spPr>
              <a:xfrm>
                <a:off x="0" y="2295575"/>
                <a:ext cx="1524000" cy="53700"/>
              </a:xfrm>
              <a:prstGeom prst="rect">
                <a:avLst/>
              </a:pr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03" name="Google Shape;303;p44"/>
            <p:cNvCxnSpPr/>
            <p:nvPr/>
          </p:nvCxnSpPr>
          <p:spPr>
            <a:xfrm>
              <a:off x="4572000" y="2295575"/>
              <a:ext cx="0" cy="283740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sm" len="sm"/>
              <a:tailEnd type="none" w="sm" len="sm"/>
            </a:ln>
          </p:spPr>
        </p:cxnSp>
        <p:sp>
          <p:nvSpPr>
            <p:cNvPr id="304" name="Google Shape;304;p44"/>
            <p:cNvSpPr txBox="1"/>
            <p:nvPr/>
          </p:nvSpPr>
          <p:spPr>
            <a:xfrm>
              <a:off x="3224550" y="3050050"/>
              <a:ext cx="1170900" cy="67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 Técnica de aprendizaje profundo "Transformer" </a:t>
              </a:r>
              <a:endParaRPr sz="1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5" name="Google Shape;305;p44"/>
            <p:cNvSpPr txBox="1"/>
            <p:nvPr/>
          </p:nvSpPr>
          <p:spPr>
            <a:xfrm>
              <a:off x="3224550" y="3798450"/>
              <a:ext cx="1170900" cy="109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8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06" name="Google Shape;306;p44"/>
          <p:cNvSpPr txBox="1"/>
          <p:nvPr/>
        </p:nvSpPr>
        <p:spPr>
          <a:xfrm>
            <a:off x="4710588" y="2352775"/>
            <a:ext cx="1238400" cy="2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Funciones versátiles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7" name="Google Shape;307;p44"/>
          <p:cNvSpPr txBox="1"/>
          <p:nvPr/>
        </p:nvSpPr>
        <p:spPr>
          <a:xfrm>
            <a:off x="6236100" y="2352775"/>
            <a:ext cx="1238400" cy="2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Ventanas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p44"/>
          <p:cNvSpPr txBox="1"/>
          <p:nvPr/>
        </p:nvSpPr>
        <p:spPr>
          <a:xfrm>
            <a:off x="7761625" y="2352775"/>
            <a:ext cx="1238400" cy="2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Modelos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9" name="Google Shape;30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5125" y="324413"/>
            <a:ext cx="4686800" cy="132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>
            <a:spLocks noGrp="1"/>
          </p:cNvSpPr>
          <p:nvPr>
            <p:ph type="title"/>
          </p:nvPr>
        </p:nvSpPr>
        <p:spPr>
          <a:xfrm>
            <a:off x="1374776" y="152400"/>
            <a:ext cx="37020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Eleven Labs</a:t>
            </a:r>
            <a:endParaRPr/>
          </a:p>
        </p:txBody>
      </p:sp>
      <p:sp>
        <p:nvSpPr>
          <p:cNvPr id="315" name="Google Shape;315;p45"/>
          <p:cNvSpPr txBox="1">
            <a:spLocks noGrp="1"/>
          </p:cNvSpPr>
          <p:nvPr>
            <p:ph type="title" idx="2"/>
          </p:nvPr>
        </p:nvSpPr>
        <p:spPr>
          <a:xfrm>
            <a:off x="-1339630" y="26215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6" name="Google Shape;316;p45"/>
          <p:cNvSpPr txBox="1">
            <a:spLocks noGrp="1"/>
          </p:cNvSpPr>
          <p:nvPr>
            <p:ph type="subTitle" idx="1"/>
          </p:nvPr>
        </p:nvSpPr>
        <p:spPr>
          <a:xfrm>
            <a:off x="1374770" y="69530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Texto a voz</a:t>
            </a:r>
            <a:endParaRPr/>
          </a:p>
        </p:txBody>
      </p:sp>
      <p:cxnSp>
        <p:nvCxnSpPr>
          <p:cNvPr id="317" name="Google Shape;317;p45"/>
          <p:cNvCxnSpPr/>
          <p:nvPr/>
        </p:nvCxnSpPr>
        <p:spPr>
          <a:xfrm>
            <a:off x="1222850" y="22794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318" name="Google Shape;318;p45"/>
          <p:cNvGrpSpPr/>
          <p:nvPr/>
        </p:nvGrpSpPr>
        <p:grpSpPr>
          <a:xfrm>
            <a:off x="2225058" y="2044079"/>
            <a:ext cx="1991680" cy="2954991"/>
            <a:chOff x="2744109" y="1597469"/>
            <a:chExt cx="1827900" cy="2399700"/>
          </a:xfrm>
        </p:grpSpPr>
        <p:sp>
          <p:nvSpPr>
            <p:cNvPr id="319" name="Google Shape;319;p45"/>
            <p:cNvSpPr/>
            <p:nvPr/>
          </p:nvSpPr>
          <p:spPr>
            <a:xfrm rot="5400000">
              <a:off x="2458209" y="1883369"/>
              <a:ext cx="2399700" cy="1827900"/>
            </a:xfrm>
            <a:prstGeom prst="rightArrowCallout">
              <a:avLst>
                <a:gd name="adj1" fmla="val 9283"/>
                <a:gd name="adj2" fmla="val 13570"/>
                <a:gd name="adj3" fmla="val 16082"/>
                <a:gd name="adj4" fmla="val 8123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5"/>
            <p:cNvSpPr/>
            <p:nvPr/>
          </p:nvSpPr>
          <p:spPr>
            <a:xfrm rot="10800000" flipH="1">
              <a:off x="2834043" y="1687411"/>
              <a:ext cx="1649400" cy="1769700"/>
            </a:xfrm>
            <a:prstGeom prst="snip1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5"/>
            <p:cNvSpPr txBox="1"/>
            <p:nvPr/>
          </p:nvSpPr>
          <p:spPr>
            <a:xfrm>
              <a:off x="2966450" y="1671758"/>
              <a:ext cx="1383000" cy="147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Características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Alta legibilidad, indentación para delimitar bloques de código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0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Multiparadigma, Programación orientada a objetos, procedimental, funcional y orientada a aspectos.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00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Lenguaje interpretado, retroalimentación instantánea.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2" name="Google Shape;322;p45"/>
          <p:cNvGrpSpPr/>
          <p:nvPr/>
        </p:nvGrpSpPr>
        <p:grpSpPr>
          <a:xfrm>
            <a:off x="4216738" y="1488563"/>
            <a:ext cx="1991680" cy="2954991"/>
            <a:chOff x="4572009" y="1146343"/>
            <a:chExt cx="1827900" cy="2399700"/>
          </a:xfrm>
        </p:grpSpPr>
        <p:sp>
          <p:nvSpPr>
            <p:cNvPr id="323" name="Google Shape;323;p45"/>
            <p:cNvSpPr/>
            <p:nvPr/>
          </p:nvSpPr>
          <p:spPr>
            <a:xfrm rot="-5400000">
              <a:off x="4286109" y="1432243"/>
              <a:ext cx="2399700" cy="1827900"/>
            </a:xfrm>
            <a:prstGeom prst="rightArrowCallout">
              <a:avLst>
                <a:gd name="adj1" fmla="val 9283"/>
                <a:gd name="adj2" fmla="val 13570"/>
                <a:gd name="adj3" fmla="val 16082"/>
                <a:gd name="adj4" fmla="val 8123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5"/>
            <p:cNvSpPr/>
            <p:nvPr/>
          </p:nvSpPr>
          <p:spPr>
            <a:xfrm flipH="1">
              <a:off x="4660575" y="1686400"/>
              <a:ext cx="1649400" cy="1769700"/>
            </a:xfrm>
            <a:prstGeom prst="snip1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5"/>
            <p:cNvSpPr txBox="1"/>
            <p:nvPr/>
          </p:nvSpPr>
          <p:spPr>
            <a:xfrm>
              <a:off x="4794425" y="1671758"/>
              <a:ext cx="1383000" cy="147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Comunidad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Activamente involucrada en la mejora y soporte de Python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Abundancia de recursos, bibliotecas, tutoriales y convenciones.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6" name="Google Shape;326;p45"/>
          <p:cNvGrpSpPr/>
          <p:nvPr/>
        </p:nvGrpSpPr>
        <p:grpSpPr>
          <a:xfrm>
            <a:off x="6208581" y="2044079"/>
            <a:ext cx="1991680" cy="2954991"/>
            <a:chOff x="6400059" y="1597469"/>
            <a:chExt cx="1827900" cy="2399700"/>
          </a:xfrm>
        </p:grpSpPr>
        <p:sp>
          <p:nvSpPr>
            <p:cNvPr id="327" name="Google Shape;327;p45"/>
            <p:cNvSpPr/>
            <p:nvPr/>
          </p:nvSpPr>
          <p:spPr>
            <a:xfrm rot="5400000">
              <a:off x="6114159" y="1883369"/>
              <a:ext cx="2399700" cy="1827900"/>
            </a:xfrm>
            <a:prstGeom prst="rightArrowCallout">
              <a:avLst>
                <a:gd name="adj1" fmla="val 9283"/>
                <a:gd name="adj2" fmla="val 13570"/>
                <a:gd name="adj3" fmla="val 16082"/>
                <a:gd name="adj4" fmla="val 8123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5"/>
            <p:cNvSpPr/>
            <p:nvPr/>
          </p:nvSpPr>
          <p:spPr>
            <a:xfrm rot="10800000" flipH="1">
              <a:off x="6489993" y="1687411"/>
              <a:ext cx="1649400" cy="1769700"/>
            </a:xfrm>
            <a:prstGeom prst="snip1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5"/>
            <p:cNvSpPr txBox="1"/>
            <p:nvPr/>
          </p:nvSpPr>
          <p:spPr>
            <a:xfrm>
              <a:off x="6622400" y="1671758"/>
              <a:ext cx="1383000" cy="147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Bibliotecas y frameworks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Amplia gama de bibliotecas como Numpy, Pandas, TensorFlow y Pytorch para diversas aplicaciones.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0" name="Google Shape;330;p45"/>
          <p:cNvGrpSpPr/>
          <p:nvPr/>
        </p:nvGrpSpPr>
        <p:grpSpPr>
          <a:xfrm>
            <a:off x="233215" y="1488563"/>
            <a:ext cx="1991680" cy="2954991"/>
            <a:chOff x="916059" y="1146343"/>
            <a:chExt cx="1827900" cy="2399700"/>
          </a:xfrm>
        </p:grpSpPr>
        <p:sp>
          <p:nvSpPr>
            <p:cNvPr id="331" name="Google Shape;331;p45"/>
            <p:cNvSpPr/>
            <p:nvPr/>
          </p:nvSpPr>
          <p:spPr>
            <a:xfrm rot="-5400000">
              <a:off x="630159" y="1432243"/>
              <a:ext cx="2399700" cy="1827900"/>
            </a:xfrm>
            <a:prstGeom prst="rightArrowCallout">
              <a:avLst>
                <a:gd name="adj1" fmla="val 9283"/>
                <a:gd name="adj2" fmla="val 13570"/>
                <a:gd name="adj3" fmla="val 16082"/>
                <a:gd name="adj4" fmla="val 8123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5"/>
            <p:cNvSpPr/>
            <p:nvPr/>
          </p:nvSpPr>
          <p:spPr>
            <a:xfrm flipH="1">
              <a:off x="1004625" y="1686400"/>
              <a:ext cx="1649400" cy="1769700"/>
            </a:xfrm>
            <a:prstGeom prst="snip1Rect">
              <a:avLst>
                <a:gd name="adj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5"/>
            <p:cNvSpPr txBox="1"/>
            <p:nvPr/>
          </p:nvSpPr>
          <p:spPr>
            <a:xfrm>
              <a:off x="1138475" y="1671758"/>
              <a:ext cx="1383000" cy="147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Historia y principios</a:t>
              </a:r>
              <a:endParaRPr sz="1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Creado en 1989 por Guido van Rossum.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Claridad y la simplicidad del código.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334" name="Google Shape;33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0850" y="90825"/>
            <a:ext cx="1673649" cy="167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</Words>
  <Application>Microsoft Office PowerPoint</Application>
  <PresentationFormat>Presentación en pantalla (16:9)</PresentationFormat>
  <Paragraphs>145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Montserrat ExtraLight</vt:lpstr>
      <vt:lpstr>Roboto</vt:lpstr>
      <vt:lpstr>Montserrat ExtraBold</vt:lpstr>
      <vt:lpstr>Arial</vt:lpstr>
      <vt:lpstr>Montserrat</vt:lpstr>
      <vt:lpstr>Futuristic Background by Slidesgo</vt:lpstr>
      <vt:lpstr>INTEGRACIÓN DE TECNOLOGÍAS DE INTELIGENCIA ARTIFICIAL EN UN ASISTENTE VIRTUAL</vt:lpstr>
      <vt:lpstr>CONTENIDOS</vt:lpstr>
      <vt:lpstr>INTRODUCCIÓN</vt:lpstr>
      <vt:lpstr>INTRODUCCIÓN Planificación temporal</vt:lpstr>
      <vt:lpstr>01</vt:lpstr>
      <vt:lpstr>Python</vt:lpstr>
      <vt:lpstr>Whisper</vt:lpstr>
      <vt:lpstr>Eleven Labs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INTEGRACIÓN DE TECNOLOGÍAS DE INTELIGENCIA ARTIFICIAL EN UN ASISTENTE VIRTUAL</dc:title>
  <cp:lastModifiedBy>Juan Manuel Delgado Vicén</cp:lastModifiedBy>
  <cp:revision>1</cp:revision>
  <dcterms:modified xsi:type="dcterms:W3CDTF">2023-07-08T15:35:42Z</dcterms:modified>
</cp:coreProperties>
</file>